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b="0" sz="4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o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38" name="Shape 138"/>
          <p:cNvSpPr/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cap="all" sz="3800">
                <a:solidFill>
                  <a:srgbClr val="00000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" name="Shape 47"/>
          <p:cNvSpPr/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5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6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81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93" name="image.tiff"/>
          <p:cNvPicPr>
            <a:picLocks noChangeAspect="0"/>
          </p:cNvPicPr>
          <p:nvPr/>
        </p:nvPicPr>
        <p:blipFill>
          <a:blip r:embed="rId2">
            <a:extLst/>
          </a:blip>
          <a:srcRect l="0" t="2653" r="0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nbviewer.ipython.org/github/nborwankar/LearnDataScience/blob/master/notebooks/D1.%20K-Means%20Clustering%20-%20Overview.ipynb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151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t>11 WEEK PART TIME COURSE</a:t>
            </a:r>
          </a:p>
          <a:p>
            <a:pPr>
              <a:lnSpc>
                <a:spcPct val="70000"/>
              </a:lnSpc>
              <a:defRPr sz="4100"/>
            </a:pPr>
          </a:p>
          <a:p>
            <a:pPr>
              <a:lnSpc>
                <a:spcPct val="70000"/>
              </a:lnSpc>
              <a:defRPr sz="4100"/>
            </a:pPr>
            <a:r>
              <a:t>Week 4 - Regularization</a:t>
            </a:r>
          </a:p>
          <a:p>
            <a:pPr>
              <a:lnSpc>
                <a:spcPct val="70000"/>
              </a:lnSpc>
              <a:defRPr sz="4100"/>
            </a:pPr>
            <a:r>
              <a:t>Wednesday 13th April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RIDGE REGRESSION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454024" y="1429572"/>
            <a:ext cx="8455027" cy="344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Ridge Regression is similar to least squares, except we include a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the λ</a:t>
            </a:r>
            <a:r>
              <a:rPr sz="1200"/>
              <a:t> </a:t>
            </a:r>
            <a:r>
              <a:t>term is a tuning parameter. When it is zero we get least squares,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as it increases the term,               (the shrinkage penalty) has more of an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impact and the coefficients will </a:t>
            </a:r>
            <a:r>
              <a:t>approach</a:t>
            </a:r>
            <a:r>
              <a:t> zero.</a:t>
            </a: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7537" y="2279650"/>
            <a:ext cx="5588001" cy="1028700"/>
          </a:xfrm>
          <a:prstGeom prst="rect">
            <a:avLst/>
          </a:prstGeom>
          <a:ln w="25400"/>
        </p:spPr>
      </p:pic>
      <p:pic>
        <p:nvPicPr>
          <p:cNvPr id="2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0737" y="3630926"/>
            <a:ext cx="736601" cy="647701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9" name="Shape 2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LASSO REGRESSION</a:t>
            </a:r>
          </a:p>
        </p:txBody>
      </p:sp>
      <p:sp>
        <p:nvSpPr>
          <p:cNvPr id="231" name="Shape 231"/>
          <p:cNvSpPr/>
          <p:nvPr/>
        </p:nvSpPr>
        <p:spPr>
          <a:xfrm>
            <a:off x="454024" y="1429572"/>
            <a:ext cx="8455027" cy="344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Lasso Regression is similar to Ridge Regression, except we have the absolute value of beta in our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the λ</a:t>
            </a:r>
            <a:r>
              <a:rPr sz="1200"/>
              <a:t> </a:t>
            </a:r>
            <a:r>
              <a:t>term is a tuning parameter. When it is zero we get least squares,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as it increases the term,               (the shrinkage penalty) has more of an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impact and the coefficients will </a:t>
            </a:r>
            <a:r>
              <a:t>equal</a:t>
            </a:r>
            <a:r>
              <a:t> zero.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187" y="2197100"/>
            <a:ext cx="5346701" cy="863600"/>
          </a:xfrm>
          <a:prstGeom prst="rect">
            <a:avLst/>
          </a:prstGeom>
          <a:ln w="25400"/>
        </p:spPr>
      </p:pic>
      <p:pic>
        <p:nvPicPr>
          <p:cNvPr id="2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4387" y="3632200"/>
            <a:ext cx="850901" cy="6604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9" name="Shape 2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RIDGE VS LASSO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0437"/>
            <a:ext cx="9363075" cy="366220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7" name="Shape 2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REGULARIZATION</a:t>
            </a:r>
          </a:p>
        </p:txBody>
      </p:sp>
      <p:sp>
        <p:nvSpPr>
          <p:cNvPr id="249" name="Shape 249"/>
          <p:cNvSpPr/>
          <p:nvPr/>
        </p:nvSpPr>
        <p:spPr>
          <a:xfrm>
            <a:off x="454024" y="1226372"/>
            <a:ext cx="8455027" cy="1332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lvl1pPr>
          </a:lstStyle>
          <a:p>
            <a:pPr/>
            <a:r>
              <a:t>Lasso regularization is useful if we believe many features are irrelevant, since a feature with a zero coefficient is essentially removed from the model. Thus, it is a useful technique for feature selection.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5" name="Shape 2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57" name="Shape 2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GUEST SPEAKER - Rainer Hillermann !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is Regularization?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Why use Regularization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Discussion</a:t>
            </a:r>
          </a:p>
        </p:txBody>
      </p:sp>
      <p:pic>
        <p:nvPicPr>
          <p:cNvPr id="2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4" y="-38037"/>
            <a:ext cx="9354207" cy="558793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4" name="Shape 2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GUEST SPEAKER - Rainer Hillermann !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is Regularization?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Why use Regularization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Discussion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517" y="-20573"/>
            <a:ext cx="8540041" cy="5688724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63" y="-7144"/>
            <a:ext cx="9372601" cy="5272088"/>
          </a:xfrm>
          <a:prstGeom prst="rect">
            <a:avLst/>
          </a:prstGeom>
          <a:ln w="25400"/>
        </p:spPr>
      </p:pic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2" name="Shape 272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/>
            <a:r>
              <a:t>LAB</a:t>
            </a:r>
          </a:p>
        </p:txBody>
      </p:sp>
      <p:sp>
        <p:nvSpPr>
          <p:cNvPr id="273" name="Shape 273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SYNCHING A FORK</a:t>
            </a:r>
          </a:p>
        </p:txBody>
      </p:sp>
      <p:sp>
        <p:nvSpPr>
          <p:cNvPr id="281" name="Shape 281"/>
          <p:cNvSpPr/>
          <p:nvPr/>
        </p:nvSpPr>
        <p:spPr>
          <a:xfrm>
            <a:off x="454024" y="1226372"/>
            <a:ext cx="8455027" cy="273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remote -v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remote add upstream https://github.com/ihansel/SYD_DAT_3.git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remote -v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fetch upstream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checkout master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git merge upstream/master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>
                <a:latin typeface="Futura"/>
                <a:ea typeface="Futura"/>
                <a:cs typeface="Futura"/>
                <a:sym typeface="Futura"/>
              </a:defRPr>
            </a:pPr>
            <a:r>
              <a:t>OR git reset --hard upstream/master</a:t>
            </a:r>
          </a:p>
        </p:txBody>
      </p:sp>
      <p:pic>
        <p:nvPicPr>
          <p:cNvPr id="2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804" y="4150357"/>
            <a:ext cx="2240977" cy="1243333"/>
          </a:xfrm>
          <a:prstGeom prst="rect">
            <a:avLst/>
          </a:prstGeom>
          <a:ln w="25400"/>
        </p:spPr>
      </p:pic>
      <p:pic>
        <p:nvPicPr>
          <p:cNvPr id="2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9866" y="4150357"/>
            <a:ext cx="2240977" cy="1243333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7" name="Shape 287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WEEK 4</a:t>
            </a:r>
          </a:p>
        </p:txBody>
      </p:sp>
      <p:pic>
        <p:nvPicPr>
          <p:cNvPr id="288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862" y="0"/>
            <a:ext cx="3943351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2" name="Shape 292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READINGS</a:t>
            </a:r>
          </a:p>
          <a:p>
            <a:pPr marL="27728" marR="27728">
              <a:lnSpc>
                <a:spcPct val="120000"/>
              </a:lnSpc>
              <a:defRPr sz="1800"/>
            </a:pPr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Read the following before class on Monday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Clustering Methods in Introduction to Statistical Learning, Chapter 10.3 (15 pages)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Python Notebook on Clustering </a:t>
            </a:r>
            <a:r>
              <a:rPr u="sng">
                <a:hlinkClick r:id="rId2" invalidUrl="" action="" tgtFrame="" tooltip="" history="1" highlightClick="0" endSnd="0"/>
              </a:rPr>
              <a:t>http://nbviewer.ipython.org/github/nborwankar/LearnDataScience/blob/master/notebooks/D1.%20K-Means%20Clustering%20-%20Overview.ipynb</a:t>
            </a:r>
            <a:endParaRPr sz="1900"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endParaRPr sz="1900"/>
          </a:p>
        </p:txBody>
      </p:sp>
      <p:sp>
        <p:nvSpPr>
          <p:cNvPr id="293" name="Shape 293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4 Day 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is Regularization?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Why use Regularization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7" name="Shape 297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Free scope. Anything you would like to talk about? Can be anything, e.g.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Software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News Articles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Things you’d like to cover in the course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Things you’ve been thinking about trying out</a:t>
            </a:r>
          </a:p>
        </p:txBody>
      </p:sp>
      <p:sp>
        <p:nvSpPr>
          <p:cNvPr id="298" name="Shape 298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4 Day 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GUEST SPEAKER - Rainer Hillermann !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is Regularization?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Why use Regularization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Discussion</a:t>
            </a:r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4" y="-38037"/>
            <a:ext cx="9354207" cy="5587937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3" name="Shape 173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b="0" sz="8800">
                <a:latin typeface="Chalkduster"/>
                <a:ea typeface="Chalkduster"/>
                <a:cs typeface="Chalkduster"/>
                <a:sym typeface="Chalkduster"/>
              </a:defRPr>
            </a:pPr>
            <a:r>
              <a:t>HOMEWORK</a:t>
            </a:r>
          </a:p>
          <a:p>
            <a:pPr marL="27728" marR="27728">
              <a:lnSpc>
                <a:spcPct val="120000"/>
              </a:lnSpc>
              <a:defRPr sz="1800"/>
            </a:pPr>
          </a:p>
          <a:p>
            <a:pPr marL="27728" marR="27728">
              <a:lnSpc>
                <a:spcPct val="120000"/>
              </a:lnSpc>
              <a:defRPr sz="1800"/>
            </a:pPr>
            <a:r>
              <a:t>Two parts of the Homework related to this lesson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Homework 2 - Chapter 6 of Introduction to Statistical Learning, Linear Model Selection and Regularization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900"/>
            </a:pPr>
            <a:r>
              <a:t>Task list - </a:t>
            </a:r>
            <a:r>
              <a:t>Data Robot Article, Regularized Linear Regression with scikit-learn</a:t>
            </a:r>
          </a:p>
        </p:txBody>
      </p:sp>
      <p:sp>
        <p:nvSpPr>
          <p:cNvPr id="174" name="Shape 174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4 Day 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REGULARIZATION</a:t>
            </a:r>
          </a:p>
        </p:txBody>
      </p:sp>
      <p:sp>
        <p:nvSpPr>
          <p:cNvPr id="182" name="Shape 182"/>
          <p:cNvSpPr/>
          <p:nvPr/>
        </p:nvSpPr>
        <p:spPr>
          <a:xfrm>
            <a:off x="454024" y="1226372"/>
            <a:ext cx="5080399" cy="1424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Describe 3 ways we can select what features to use in a model?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Why would we use regularization?</a:t>
            </a:r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7539" y="1325562"/>
            <a:ext cx="1733629" cy="2614653"/>
          </a:xfrm>
          <a:prstGeom prst="rect">
            <a:avLst/>
          </a:prstGeom>
          <a:ln w="25400"/>
        </p:spPr>
      </p:pic>
      <p:pic>
        <p:nvPicPr>
          <p:cNvPr id="1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4119" y="4239766"/>
            <a:ext cx="3280469" cy="541785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ts val="2300"/>
              </a:lnSpc>
              <a:defRPr cap="none" sz="23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BIAS - VARIANCE TRADEOFF</a:t>
            </a:r>
          </a:p>
        </p:txBody>
      </p:sp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960" y="983218"/>
            <a:ext cx="5325155" cy="4249182"/>
          </a:xfrm>
          <a:prstGeom prst="rect">
            <a:avLst/>
          </a:prstGeom>
          <a:ln w="25400"/>
        </p:spPr>
      </p:pic>
      <p:sp>
        <p:nvSpPr>
          <p:cNvPr id="188" name="Shape 188"/>
          <p:cNvSpPr/>
          <p:nvPr>
            <p:ph type="sldNum" sz="quarter" idx="2"/>
          </p:nvPr>
        </p:nvSpPr>
        <p:spPr>
          <a:xfrm>
            <a:off x="8601075" y="526256"/>
            <a:ext cx="32375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fontScale="100000" lnSpcReduction="0"/>
          </a:bodyPr>
          <a:lstStyle>
            <a:lvl1pPr algn="l" defTabSz="457200">
              <a:lnSpc>
                <a:spcPct val="10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 SELECTION</a:t>
            </a:r>
          </a:p>
        </p:txBody>
      </p:sp>
      <p:sp>
        <p:nvSpPr>
          <p:cNvPr id="196" name="Shape 196"/>
          <p:cNvSpPr/>
          <p:nvPr/>
        </p:nvSpPr>
        <p:spPr>
          <a:xfrm>
            <a:off x="454024" y="1429572"/>
            <a:ext cx="8455027" cy="2853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We could fit a separate linear regression model for every combination of our features.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But what happens when we have a large number of features?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Computation time becomes a factor and we also need to consider that as we include more features we are increasing the chance we include a variable that doesn’t add any predictive power for future data.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2" name="Shape 202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REGULARIZATION WORK?</a:t>
            </a:r>
          </a:p>
        </p:txBody>
      </p:sp>
      <p:sp>
        <p:nvSpPr>
          <p:cNvPr id="204" name="Shape 204"/>
          <p:cNvSpPr/>
          <p:nvPr/>
        </p:nvSpPr>
        <p:spPr>
          <a:xfrm>
            <a:off x="454024" y="1429572"/>
            <a:ext cx="8455027" cy="3164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A tuning parameter lambda (or sometimes alpha) imposes a penalty on the size of coefficients.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Instead of minimizing the "loss function" (mean squared error), it minimizes the "loss plus penalty".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A tiny alpha imposes no penalty on the coefficient size, and is equivalent to a normal linear model.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Increasing the alpha penalizes the coefficients and shrinks them toward zero.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0" name="Shape 210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REGULARIZATION</a:t>
            </a:r>
          </a:p>
        </p:txBody>
      </p:sp>
      <p:sp>
        <p:nvSpPr>
          <p:cNvPr id="212" name="Shape 212"/>
          <p:cNvSpPr/>
          <p:nvPr/>
        </p:nvSpPr>
        <p:spPr>
          <a:xfrm>
            <a:off x="454024" y="1429572"/>
            <a:ext cx="8455027" cy="3781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Recall from Week 2 that the least squares procedure estimates coefficients that minimise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Regularization (or Shrinkage) is a way to constrain the estimates of beta to be close or equal to zero.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</a:p>
        </p:txBody>
      </p:sp>
      <p:pic>
        <p:nvPicPr>
          <p:cNvPr id="2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8787" y="2406650"/>
            <a:ext cx="3365501" cy="10033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